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70" r:id="rId4"/>
    <p:sldId id="271" r:id="rId5"/>
    <p:sldId id="272" r:id="rId6"/>
    <p:sldId id="273" r:id="rId7"/>
    <p:sldId id="274" r:id="rId8"/>
    <p:sldId id="275" r:id="rId9"/>
    <p:sldId id="26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7939C81C-429A-4660-8A08-BAC2095E4459}" type="datetimeFigureOut">
              <a:rPr lang="en-US"/>
              <a:pPr/>
              <a:t>5/21/2020</a:t>
            </a:fld>
            <a:endParaRPr lang="en-US"/>
          </a:p>
        </p:txBody>
      </p:sp>
      <p:sp>
        <p:nvSpPr>
          <p:cNvPr id="104867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67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fld id="{05DAA0DD-CA63-4319-B945-44A8A88163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A4CAE77-B8B1-49B7-9986-23DC29B73BCB}" type="datetime1">
              <a:rPr lang="en-US" smtClean="0"/>
              <a:pPr/>
              <a:t>5/21/2020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Author:RK</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9E3B3A6-35C4-4A4A-A93B-FEA2E3D8346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15E1-6517-4DF2-87C5-84BAA2B375B7}" type="datetime1">
              <a:rPr lang="en-US" smtClean="0"/>
              <a:pPr/>
              <a:t>5/21/2020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763F6D62-F023-421D-8A7E-B561A86F0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C1599A8-CEA0-4EA6-AEBF-68186F8EDCBB}" type="datetime1">
              <a:rPr lang="en-US" smtClean="0"/>
              <a:pPr/>
              <a:t>5/21/2020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Author:RK</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FFF1EA8-75B9-4BFE-A5B1-639BA1B4E4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A26468A-707D-43B7-A2A2-6F6E66C6416E}" type="datetime1">
              <a:rPr lang="en-US" smtClean="0"/>
              <a:pPr/>
              <a:t>5/21/2020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E88FBAD-9DA8-472F-839A-428AD1F4DEE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6442F78-5EBF-4453-A097-83F2C8DFCA84}" type="datetime1">
              <a:rPr lang="en-US" smtClean="0"/>
              <a:pPr/>
              <a:t>5/21/2020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0ECD9A4-5F66-4780-BB8E-330017FFA7D2}"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7E1BEA8-81AC-4EAA-9B8B-C356D39A598C}" type="datetime1">
              <a:rPr lang="en-US" smtClean="0"/>
              <a:pPr/>
              <a:t>5/21/2020</a:t>
            </a:fld>
            <a:endParaRPr lang="en-US"/>
          </a:p>
        </p:txBody>
      </p:sp>
      <p:sp>
        <p:nvSpPr>
          <p:cNvPr id="10" name="Slide Number Placeholder 9"/>
          <p:cNvSpPr>
            <a:spLocks noGrp="1"/>
          </p:cNvSpPr>
          <p:nvPr>
            <p:ph type="sldNum" sz="quarter" idx="16"/>
          </p:nvPr>
        </p:nvSpPr>
        <p:spPr/>
        <p:txBody>
          <a:bodyPr rtlCol="0"/>
          <a:lstStyle/>
          <a:p>
            <a:fld id="{51FE8A84-AF12-4731-A1E2-EE3C3AE8E11C}"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Author:RK</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F274DF4-1E11-4BE5-94EE-68DC7FD66A04}" type="datetime1">
              <a:rPr lang="en-US" smtClean="0"/>
              <a:pPr/>
              <a:t>5/21/2020</a:t>
            </a:fld>
            <a:endParaRPr lang="en-US"/>
          </a:p>
        </p:txBody>
      </p:sp>
      <p:sp>
        <p:nvSpPr>
          <p:cNvPr id="12" name="Slide Number Placeholder 11"/>
          <p:cNvSpPr>
            <a:spLocks noGrp="1"/>
          </p:cNvSpPr>
          <p:nvPr>
            <p:ph type="sldNum" sz="quarter" idx="16"/>
          </p:nvPr>
        </p:nvSpPr>
        <p:spPr/>
        <p:txBody>
          <a:bodyPr rtlCol="0"/>
          <a:lstStyle/>
          <a:p>
            <a:fld id="{7E74873D-DF26-421D-BB7D-2443FD85D712}"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Author:RK</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305D4A-26BC-4003-A6BB-1FE483E62D74}" type="datetime1">
              <a:rPr lang="en-US" smtClean="0"/>
              <a:pPr/>
              <a:t>5/21/2020</a:t>
            </a:fld>
            <a:endParaRPr lang="en-US"/>
          </a:p>
        </p:txBody>
      </p:sp>
      <p:sp>
        <p:nvSpPr>
          <p:cNvPr id="4" name="Footer Placeholder 3"/>
          <p:cNvSpPr>
            <a:spLocks noGrp="1"/>
          </p:cNvSpPr>
          <p:nvPr>
            <p:ph type="ftr" sz="quarter" idx="11"/>
          </p:nvPr>
        </p:nvSpPr>
        <p:spPr/>
        <p:txBody>
          <a:bodyPr/>
          <a:lstStyle/>
          <a:p>
            <a:r>
              <a:rPr lang="en-US" smtClean="0"/>
              <a:t>Author:RK</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FF23CE0-A7BA-44DD-B5DD-50C48A27FB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256AB-E1A6-415D-9F21-A517C3C15B98}" type="datetime1">
              <a:rPr lang="en-US" smtClean="0"/>
              <a:pPr/>
              <a:t>5/21/2020</a:t>
            </a:fld>
            <a:endParaRPr lang="en-US"/>
          </a:p>
        </p:txBody>
      </p:sp>
      <p:sp>
        <p:nvSpPr>
          <p:cNvPr id="3" name="Footer Placeholder 2"/>
          <p:cNvSpPr>
            <a:spLocks noGrp="1"/>
          </p:cNvSpPr>
          <p:nvPr>
            <p:ph type="ftr" sz="quarter" idx="11"/>
          </p:nvPr>
        </p:nvSpPr>
        <p:spPr/>
        <p:txBody>
          <a:bodyPr/>
          <a:lstStyle/>
          <a:p>
            <a:r>
              <a:rPr lang="en-US" smtClean="0"/>
              <a:t>Author:RK</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31C3804-7DB4-49F8-98C7-D17834D2E2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526942A-22AA-43F1-BB1B-25EDD8605733}" type="datetime1">
              <a:rPr lang="en-US" smtClean="0"/>
              <a:pPr/>
              <a:t>5/21/2020</a:t>
            </a:fld>
            <a:endParaRPr lang="en-US"/>
          </a:p>
        </p:txBody>
      </p:sp>
      <p:sp>
        <p:nvSpPr>
          <p:cNvPr id="6" name="Footer Placeholder 5"/>
          <p:cNvSpPr>
            <a:spLocks noGrp="1"/>
          </p:cNvSpPr>
          <p:nvPr>
            <p:ph type="ftr" sz="quarter" idx="11"/>
          </p:nvPr>
        </p:nvSpPr>
        <p:spPr/>
        <p:txBody>
          <a:bodyPr/>
          <a:lstStyle/>
          <a:p>
            <a:r>
              <a:rPr lang="en-US" smtClean="0"/>
              <a:t>Author:RK</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C23F445-A553-4D3F-BF04-A18E2120CA0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4528B13-61B8-4B34-AE66-FAA20D62E9E3}" type="datetime1">
              <a:rPr lang="en-US" smtClean="0"/>
              <a:pPr/>
              <a:t>5/21/2020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F7CE51B-D314-4748-A7FB-C6BBF3CC08C9}"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Author:RK</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A77A13B-D29E-4A31-9A3D-BDF778EEE264}" type="datetime1">
              <a:rPr lang="en-US" smtClean="0"/>
              <a:pPr/>
              <a:t>5/21/2020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Author:RK</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C30FFA0-8383-48F0-ABBC-CA0378A05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400" b="1" dirty="0" smtClean="0">
                <a:solidFill>
                  <a:srgbClr val="FF0000"/>
                </a:solidFill>
              </a:rPr>
              <a:t>Topic: </a:t>
            </a:r>
            <a:r>
              <a:rPr lang="en-US" sz="2400" b="1" dirty="0" smtClean="0">
                <a:solidFill>
                  <a:srgbClr val="FF0000"/>
                </a:solidFill>
              </a:rPr>
              <a:t>capital and revenue items – Part - a</a:t>
            </a:r>
            <a:endParaRPr lang="en-US" sz="2400" b="1" dirty="0">
              <a:solidFill>
                <a:srgbClr val="FF0000"/>
              </a:solidFill>
            </a:endParaRPr>
          </a:p>
        </p:txBody>
      </p:sp>
      <p:sp>
        <p:nvSpPr>
          <p:cNvPr id="1048594" name="Subtitle 2"/>
          <p:cNvSpPr>
            <a:spLocks noGrp="1"/>
          </p:cNvSpPr>
          <p:nvPr>
            <p:ph type="subTitle" idx="1"/>
          </p:nvPr>
        </p:nvSpPr>
        <p:spPr>
          <a:xfrm>
            <a:off x="1219200" y="2667000"/>
            <a:ext cx="6934200" cy="3200400"/>
          </a:xfrm>
        </p:spPr>
        <p:txBody>
          <a:bodyPr>
            <a:normAutofit/>
          </a:bodyPr>
          <a:lstStyle/>
          <a:p>
            <a:pPr algn="ctr" eaLnBrk="1" hangingPunct="1"/>
            <a:endParaRPr lang="en-US" sz="2200" b="1" u="sng" dirty="0">
              <a:solidFill>
                <a:srgbClr val="FFFF00"/>
              </a:solidFill>
            </a:endParaRPr>
          </a:p>
          <a:p>
            <a:pPr algn="ctr" eaLnBrk="1" hangingPunct="1"/>
            <a:r>
              <a:rPr lang="en-US" sz="2200" b="1" u="sng" dirty="0">
                <a:solidFill>
                  <a:schemeClr val="tx1"/>
                </a:solidFill>
              </a:rPr>
              <a:t>Prepared By</a:t>
            </a:r>
          </a:p>
          <a:p>
            <a:pPr algn="ctr" eaLnBrk="1" hangingPunct="1">
              <a:spcBef>
                <a:spcPts val="200"/>
              </a:spcBef>
            </a:pPr>
            <a:r>
              <a:rPr lang="en-US" sz="2200" b="1" dirty="0">
                <a:solidFill>
                  <a:srgbClr val="00B050"/>
                </a:solidFill>
              </a:rPr>
              <a:t> Dr. SHAHID IQBAL </a:t>
            </a:r>
          </a:p>
          <a:p>
            <a:pPr algn="ctr" eaLnBrk="1" hangingPunct="1">
              <a:spcBef>
                <a:spcPts val="200"/>
              </a:spcBef>
            </a:pPr>
            <a:r>
              <a:rPr lang="en-US" sz="2200" b="1" dirty="0">
                <a:solidFill>
                  <a:srgbClr val="00B050"/>
                </a:solidFill>
              </a:rPr>
              <a:t>Guest Faculty</a:t>
            </a:r>
          </a:p>
          <a:p>
            <a:pPr algn="ctr" eaLnBrk="1" hangingPunct="1">
              <a:spcBef>
                <a:spcPts val="200"/>
              </a:spcBef>
            </a:pPr>
            <a:r>
              <a:rPr lang="en-US" sz="2200" b="1" cap="none" dirty="0" smtClean="0">
                <a:solidFill>
                  <a:srgbClr val="00B050"/>
                </a:solidFill>
              </a:rPr>
              <a:t>Marwari College, </a:t>
            </a:r>
            <a:r>
              <a:rPr lang="en-US" sz="2200" b="1" dirty="0" err="1" smtClean="0">
                <a:solidFill>
                  <a:srgbClr val="00B050"/>
                </a:solidFill>
              </a:rPr>
              <a:t>D</a:t>
            </a:r>
            <a:r>
              <a:rPr lang="en-US" sz="2200" b="1" cap="none" dirty="0" err="1" smtClean="0">
                <a:solidFill>
                  <a:srgbClr val="00B050"/>
                </a:solidFill>
              </a:rPr>
              <a:t>arbhanga</a:t>
            </a:r>
            <a:r>
              <a:rPr lang="en-US" sz="2200" b="1" cap="none" dirty="0" smtClean="0">
                <a:solidFill>
                  <a:srgbClr val="00B050"/>
                </a:solidFill>
              </a:rPr>
              <a:t>,</a:t>
            </a:r>
          </a:p>
          <a:p>
            <a:pPr algn="ctr" eaLnBrk="1" hangingPunct="1">
              <a:spcBef>
                <a:spcPts val="200"/>
              </a:spcBef>
            </a:pPr>
            <a:r>
              <a:rPr lang="en-US" sz="2200" b="1" cap="none" dirty="0" smtClean="0">
                <a:solidFill>
                  <a:srgbClr val="00B050"/>
                </a:solidFill>
              </a:rPr>
              <a:t>Mobile no. and </a:t>
            </a:r>
            <a:r>
              <a:rPr lang="en-US" sz="2200" b="1" dirty="0" err="1" smtClean="0">
                <a:solidFill>
                  <a:srgbClr val="00B050"/>
                </a:solidFill>
              </a:rPr>
              <a:t>W</a:t>
            </a:r>
            <a:r>
              <a:rPr lang="en-US" sz="2200" b="1" cap="none" dirty="0" err="1" smtClean="0">
                <a:solidFill>
                  <a:srgbClr val="00B050"/>
                </a:solidFill>
              </a:rPr>
              <a:t>hatsup</a:t>
            </a:r>
            <a:r>
              <a:rPr lang="en-US" sz="2200" b="1" cap="none" dirty="0" smtClean="0">
                <a:solidFill>
                  <a:srgbClr val="00B050"/>
                </a:solidFill>
              </a:rPr>
              <a:t> no. : 7004160257</a:t>
            </a:r>
          </a:p>
          <a:p>
            <a:pPr algn="ctr" eaLnBrk="1" hangingPunct="1">
              <a:spcBef>
                <a:spcPts val="200"/>
              </a:spcBef>
            </a:pPr>
            <a:r>
              <a:rPr lang="en-US" sz="2200" b="1" cap="none" dirty="0" smtClean="0">
                <a:solidFill>
                  <a:srgbClr val="00B050"/>
                </a:solidFill>
              </a:rPr>
              <a:t>Email ID: shahidlnmu@gmail.Com</a:t>
            </a:r>
          </a:p>
          <a:p>
            <a:pPr algn="ctr" eaLnBrk="1" hangingPunct="1">
              <a:spcBef>
                <a:spcPts val="200"/>
              </a:spcBef>
            </a:pPr>
            <a:endParaRPr lang="en-US" sz="2200" b="1" dirty="0">
              <a:solidFill>
                <a:srgbClr val="FF0000"/>
              </a:solidFill>
            </a:endParaRPr>
          </a:p>
          <a:p>
            <a:pPr algn="ctr" eaLnBrk="1" hangingPunct="1"/>
            <a:endParaRPr lang="en-US" sz="2200" b="1" dirty="0">
              <a:solidFill>
                <a:srgbClr val="FF0000"/>
              </a:solidFill>
            </a:endParaRPr>
          </a:p>
        </p:txBody>
      </p:sp>
      <p:sp>
        <p:nvSpPr>
          <p:cNvPr id="1048595" name="Slide Number Placeholder 4"/>
          <p:cNvSpPr>
            <a:spLocks noGrp="1"/>
          </p:cNvSpPr>
          <p:nvPr>
            <p:ph type="sldNum" sz="quarter" idx="12"/>
          </p:nvPr>
        </p:nvSpPr>
        <p:spPr/>
        <p:txBody>
          <a:bodyPr/>
          <a:lstStyle/>
          <a:p>
            <a:fld id="{E4B983EA-4DB7-458D-B9AE-3F22BC91E938}" type="slidenum">
              <a:rPr lang="en-US"/>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2</a:t>
            </a:fld>
            <a:endParaRPr lang="en-US" dirty="0"/>
          </a:p>
        </p:txBody>
      </p:sp>
      <p:sp>
        <p:nvSpPr>
          <p:cNvPr id="1048602" name="Rectangle 3"/>
          <p:cNvSpPr/>
          <p:nvPr/>
        </p:nvSpPr>
        <p:spPr>
          <a:xfrm>
            <a:off x="457200" y="334625"/>
            <a:ext cx="8382000" cy="6432530"/>
          </a:xfrm>
          <a:prstGeom prst="rect">
            <a:avLst/>
          </a:prstGeom>
        </p:spPr>
        <p:txBody>
          <a:bodyPr wrap="square">
            <a:spAutoFit/>
          </a:bodyPr>
          <a:lstStyle/>
          <a:p>
            <a:pPr algn="just"/>
            <a:endParaRPr lang="en-US" sz="2600" b="1" dirty="0" smtClean="0">
              <a:solidFill>
                <a:srgbClr val="FF0000"/>
              </a:solidFill>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Meaning of Capital and Revenue:</a:t>
            </a:r>
            <a:endParaRPr lang="en-US" sz="2600" b="1" dirty="0" smtClean="0">
              <a:solidFill>
                <a:srgbClr val="FF0000"/>
              </a:solidFill>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Capital</a:t>
            </a:r>
            <a:r>
              <a:rPr lang="en-US" sz="2400" b="1" dirty="0" smtClean="0">
                <a:latin typeface="Calibri" pitchFamily="34" charset="0"/>
                <a:cs typeface="Calibri" pitchFamily="34" charset="0"/>
              </a:rPr>
              <a:t>:</a:t>
            </a:r>
            <a:r>
              <a:rPr lang="en-US" sz="2400" dirty="0" smtClean="0">
                <a:latin typeface="Calibri" pitchFamily="34" charset="0"/>
                <a:cs typeface="Calibri" pitchFamily="34" charset="0"/>
              </a:rPr>
              <a:t> Capital is the investment made by the owner for use in the firm. For the business, capital is a liability towards the owner. It as also known as Owner’s Equity or Proprietorship or Net Worth. Owner’s equity means owner’s claim against the assets. This can be expressed as: </a:t>
            </a:r>
            <a:r>
              <a:rPr lang="en-US" sz="2400" b="1" dirty="0" smtClean="0">
                <a:latin typeface="Calibri" pitchFamily="34" charset="0"/>
                <a:cs typeface="Calibri" pitchFamily="34" charset="0"/>
              </a:rPr>
              <a:t>Capital = Assets—Liabilities</a:t>
            </a:r>
          </a:p>
          <a:p>
            <a:pPr algn="just"/>
            <a:endParaRPr lang="en-US" sz="2400" b="1" dirty="0" smtClean="0">
              <a:latin typeface="Calibri" pitchFamily="34" charset="0"/>
              <a:cs typeface="Calibri" pitchFamily="34" charset="0"/>
            </a:endParaRPr>
          </a:p>
          <a:p>
            <a:pPr algn="just"/>
            <a:r>
              <a:rPr lang="en-US" sz="2400" b="1" dirty="0" smtClean="0">
                <a:latin typeface="Calibri" pitchFamily="34" charset="0"/>
                <a:cs typeface="Calibri" pitchFamily="34" charset="0"/>
              </a:rPr>
              <a:t>Revenues: </a:t>
            </a:r>
            <a:r>
              <a:rPr lang="en-US" sz="2400" dirty="0" smtClean="0">
                <a:latin typeface="Calibri" pitchFamily="34" charset="0"/>
                <a:cs typeface="Calibri" pitchFamily="34" charset="0"/>
              </a:rPr>
              <a:t>Revenues are the amounts, a business earns by selling its product or providing services to customers. </a:t>
            </a:r>
            <a:endParaRPr lang="en-US" sz="2300" b="1" dirty="0" smtClean="0">
              <a:solidFill>
                <a:srgbClr val="FF0000"/>
              </a:solidFill>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In </a:t>
            </a:r>
            <a:r>
              <a:rPr lang="en-US" sz="2400" dirty="0" smtClean="0">
                <a:latin typeface="Calibri" pitchFamily="34" charset="0"/>
                <a:cs typeface="Calibri" pitchFamily="34" charset="0"/>
              </a:rPr>
              <a:t>order to correctly determine the accounting profit for a period the concept of capital and revenue is of utmost importance. The bifurcation of the transactions between capital and revenue is also necessary for the recognition of business assets at the end of the accounting or financial year</a:t>
            </a:r>
            <a:r>
              <a:rPr lang="en-US" sz="2400" dirty="0" smtClean="0">
                <a:latin typeface="Calibri" pitchFamily="34" charset="0"/>
                <a:cs typeface="Calibri" pitchFamily="34" charset="0"/>
              </a:rPr>
              <a:t>.</a:t>
            </a:r>
            <a:endParaRPr lang="en-US" sz="2400" b="1" dirty="0" smtClean="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3</a:t>
            </a:fld>
            <a:endParaRPr lang="en-US" dirty="0"/>
          </a:p>
        </p:txBody>
      </p:sp>
      <p:sp>
        <p:nvSpPr>
          <p:cNvPr id="1048602" name="Rectangle 3"/>
          <p:cNvSpPr/>
          <p:nvPr/>
        </p:nvSpPr>
        <p:spPr>
          <a:xfrm>
            <a:off x="457200" y="247769"/>
            <a:ext cx="8382000" cy="6555641"/>
          </a:xfrm>
          <a:prstGeom prst="rect">
            <a:avLst/>
          </a:prstGeom>
        </p:spPr>
        <p:txBody>
          <a:bodyPr wrap="square">
            <a:spAutoFit/>
          </a:bodyPr>
          <a:lstStyle/>
          <a:p>
            <a:pPr algn="just"/>
            <a:endParaRPr lang="en-US" sz="2600" b="1" dirty="0" smtClean="0">
              <a:solidFill>
                <a:srgbClr val="FF0000"/>
              </a:solidFill>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Capital and Revenue Items:</a:t>
            </a:r>
            <a:endParaRPr lang="en-US" sz="2600" b="1" dirty="0" smtClean="0">
              <a:solidFill>
                <a:srgbClr val="FF0000"/>
              </a:solidFill>
              <a:latin typeface="Calibri" pitchFamily="34" charset="0"/>
              <a:cs typeface="Calibri" pitchFamily="34" charset="0"/>
            </a:endParaRPr>
          </a:p>
          <a:p>
            <a:pPr algn="just"/>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Before </a:t>
            </a:r>
            <a:r>
              <a:rPr lang="en-US" sz="2300" dirty="0" smtClean="0">
                <a:latin typeface="Calibri" pitchFamily="34" charset="0"/>
                <a:cs typeface="Calibri" pitchFamily="34" charset="0"/>
              </a:rPr>
              <a:t>the preparation of final accounts, it is essential to understand </a:t>
            </a:r>
            <a:r>
              <a:rPr lang="en-US" sz="2300" dirty="0" smtClean="0">
                <a:latin typeface="Calibri" pitchFamily="34" charset="0"/>
                <a:cs typeface="Calibri" pitchFamily="34" charset="0"/>
              </a:rPr>
              <a:t>clearly the </a:t>
            </a:r>
            <a:r>
              <a:rPr lang="en-US" sz="2300" dirty="0" smtClean="0">
                <a:latin typeface="Calibri" pitchFamily="34" charset="0"/>
                <a:cs typeface="Calibri" pitchFamily="34" charset="0"/>
              </a:rPr>
              <a:t>distinction between the capital and revenue items because while preparing the </a:t>
            </a:r>
            <a:r>
              <a:rPr lang="en-US" sz="2300" dirty="0" smtClean="0">
                <a:latin typeface="Calibri" pitchFamily="34" charset="0"/>
                <a:cs typeface="Calibri" pitchFamily="34" charset="0"/>
              </a:rPr>
              <a:t>final accounts</a:t>
            </a:r>
            <a:r>
              <a:rPr lang="en-US" sz="2300" dirty="0" smtClean="0">
                <a:latin typeface="Calibri" pitchFamily="34" charset="0"/>
                <a:cs typeface="Calibri" pitchFamily="34" charset="0"/>
              </a:rPr>
              <a:t>, all revenue items would have to be shown in manufacturing, trading, profit and </a:t>
            </a:r>
            <a:r>
              <a:rPr lang="en-US" sz="2300" dirty="0" smtClean="0">
                <a:latin typeface="Calibri" pitchFamily="34" charset="0"/>
                <a:cs typeface="Calibri" pitchFamily="34" charset="0"/>
              </a:rPr>
              <a:t>loss account </a:t>
            </a:r>
            <a:r>
              <a:rPr lang="en-US" sz="2300" dirty="0" smtClean="0">
                <a:latin typeface="Calibri" pitchFamily="34" charset="0"/>
                <a:cs typeface="Calibri" pitchFamily="34" charset="0"/>
              </a:rPr>
              <a:t>whereas capital items will form part of balance sheet</a:t>
            </a:r>
            <a:r>
              <a:rPr lang="en-US" sz="2300" dirty="0" smtClean="0">
                <a:latin typeface="Calibri" pitchFamily="34" charset="0"/>
                <a:cs typeface="Calibri" pitchFamily="34" charset="0"/>
              </a:rPr>
              <a:t>.</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Classification </a:t>
            </a:r>
            <a:r>
              <a:rPr lang="en-US" sz="2300" b="1" dirty="0" smtClean="0">
                <a:solidFill>
                  <a:srgbClr val="0070C0"/>
                </a:solidFill>
                <a:latin typeface="Calibri" pitchFamily="34" charset="0"/>
                <a:cs typeface="Calibri" pitchFamily="34" charset="0"/>
              </a:rPr>
              <a:t>of </a:t>
            </a:r>
            <a:r>
              <a:rPr lang="en-US" sz="2300" b="1" dirty="0" smtClean="0">
                <a:solidFill>
                  <a:srgbClr val="0070C0"/>
                </a:solidFill>
                <a:latin typeface="Calibri" pitchFamily="34" charset="0"/>
                <a:cs typeface="Calibri" pitchFamily="34" charset="0"/>
              </a:rPr>
              <a:t>Expenditure: </a:t>
            </a:r>
            <a:r>
              <a:rPr lang="en-US" sz="2300" b="1" dirty="0" smtClean="0">
                <a:solidFill>
                  <a:srgbClr val="0070C0"/>
                </a:solidFill>
                <a:latin typeface="Calibri" pitchFamily="34" charset="0"/>
                <a:cs typeface="Calibri" pitchFamily="34" charset="0"/>
              </a:rPr>
              <a:t> </a:t>
            </a:r>
            <a:r>
              <a:rPr lang="en-US" sz="2300" dirty="0" smtClean="0">
                <a:latin typeface="Calibri" pitchFamily="34" charset="0"/>
                <a:cs typeface="Calibri" pitchFamily="34" charset="0"/>
              </a:rPr>
              <a:t>Expenditure </a:t>
            </a:r>
            <a:r>
              <a:rPr lang="en-US" sz="2300" dirty="0" smtClean="0">
                <a:latin typeface="Calibri" pitchFamily="34" charset="0"/>
                <a:cs typeface="Calibri" pitchFamily="34" charset="0"/>
              </a:rPr>
              <a:t>can be classified into </a:t>
            </a:r>
            <a:r>
              <a:rPr lang="en-US" sz="2300" dirty="0" smtClean="0">
                <a:latin typeface="Calibri" pitchFamily="34" charset="0"/>
                <a:cs typeface="Calibri" pitchFamily="34" charset="0"/>
              </a:rPr>
              <a:t>following categories </a:t>
            </a:r>
            <a:r>
              <a:rPr lang="en-US" sz="2300" dirty="0" smtClean="0">
                <a:latin typeface="Calibri" pitchFamily="34" charset="0"/>
                <a:cs typeface="Calibri" pitchFamily="34" charset="0"/>
              </a:rPr>
              <a:t>:</a:t>
            </a:r>
          </a:p>
          <a:p>
            <a:pPr marL="457200" indent="-457200" algn="just">
              <a:buAutoNum type="arabicPeriod"/>
            </a:pPr>
            <a:r>
              <a:rPr lang="en-US" sz="2300" dirty="0" smtClean="0">
                <a:latin typeface="Calibri" pitchFamily="34" charset="0"/>
                <a:cs typeface="Calibri" pitchFamily="34" charset="0"/>
              </a:rPr>
              <a:t>Capital Expenditure         		</a:t>
            </a:r>
          </a:p>
          <a:p>
            <a:pPr marL="457200" indent="-457200" algn="just">
              <a:buAutoNum type="arabicPeriod"/>
            </a:pPr>
            <a:r>
              <a:rPr lang="en-US" sz="2300" dirty="0" smtClean="0">
                <a:latin typeface="Calibri" pitchFamily="34" charset="0"/>
                <a:cs typeface="Calibri" pitchFamily="34" charset="0"/>
              </a:rPr>
              <a:t>Revenue Expenditure </a:t>
            </a:r>
          </a:p>
          <a:p>
            <a:pPr marL="457200" indent="-457200" algn="just">
              <a:buAutoNum type="arabicPeriod" startAt="3"/>
            </a:pPr>
            <a:r>
              <a:rPr lang="en-US" sz="2300" dirty="0" smtClean="0">
                <a:latin typeface="Calibri" pitchFamily="34" charset="0"/>
                <a:cs typeface="Calibri" pitchFamily="34" charset="0"/>
              </a:rPr>
              <a:t>Deferred </a:t>
            </a:r>
            <a:r>
              <a:rPr lang="en-US" sz="2300" dirty="0" smtClean="0">
                <a:latin typeface="Calibri" pitchFamily="34" charset="0"/>
                <a:cs typeface="Calibri" pitchFamily="34" charset="0"/>
              </a:rPr>
              <a:t>Revenue </a:t>
            </a:r>
            <a:r>
              <a:rPr lang="en-US" sz="2300" dirty="0" smtClean="0">
                <a:latin typeface="Calibri" pitchFamily="34" charset="0"/>
                <a:cs typeface="Calibri" pitchFamily="34" charset="0"/>
              </a:rPr>
              <a:t>Expenditure	</a:t>
            </a:r>
          </a:p>
          <a:p>
            <a:pPr marL="457200" indent="-457200" algn="just">
              <a:buFontTx/>
              <a:buAutoNum type="arabicPeriod" startAt="3"/>
            </a:pPr>
            <a:r>
              <a:rPr lang="en-US" sz="2300" dirty="0" smtClean="0">
                <a:latin typeface="Calibri" pitchFamily="34" charset="0"/>
                <a:cs typeface="Calibri" pitchFamily="34" charset="0"/>
              </a:rPr>
              <a:t>Revenue Expenditure Treated as Capital </a:t>
            </a:r>
            <a:r>
              <a:rPr lang="en-US" sz="2300" dirty="0" smtClean="0">
                <a:latin typeface="Calibri" pitchFamily="34" charset="0"/>
                <a:cs typeface="Calibri" pitchFamily="34" charset="0"/>
              </a:rPr>
              <a:t>Expenditure</a:t>
            </a:r>
          </a:p>
          <a:p>
            <a:pPr marL="457200" indent="-457200" algn="just">
              <a:buFontTx/>
              <a:buAutoNum type="arabicPeriod" startAt="3"/>
            </a:pPr>
            <a:r>
              <a:rPr lang="en-US" sz="2300" dirty="0" smtClean="0">
                <a:latin typeface="Calibri" pitchFamily="34" charset="0"/>
                <a:cs typeface="Calibri" pitchFamily="34" charset="0"/>
              </a:rPr>
              <a:t>Capital </a:t>
            </a:r>
            <a:r>
              <a:rPr lang="en-US" sz="2300" dirty="0" smtClean="0">
                <a:latin typeface="Calibri" pitchFamily="34" charset="0"/>
                <a:cs typeface="Calibri" pitchFamily="34" charset="0"/>
              </a:rPr>
              <a:t>and Revenue </a:t>
            </a:r>
            <a:r>
              <a:rPr lang="en-US" sz="2300" dirty="0" smtClean="0">
                <a:latin typeface="Calibri" pitchFamily="34" charset="0"/>
                <a:cs typeface="Calibri" pitchFamily="34" charset="0"/>
              </a:rPr>
              <a:t>Profit</a:t>
            </a:r>
          </a:p>
          <a:p>
            <a:pPr marL="457200" indent="-457200" algn="just">
              <a:buFontTx/>
              <a:buAutoNum type="arabicPeriod" startAt="3"/>
            </a:pPr>
            <a:r>
              <a:rPr lang="en-US" sz="2300" dirty="0" smtClean="0">
                <a:latin typeface="Calibri" pitchFamily="34" charset="0"/>
                <a:cs typeface="Calibri" pitchFamily="34" charset="0"/>
              </a:rPr>
              <a:t>Capital </a:t>
            </a:r>
            <a:r>
              <a:rPr lang="en-US" sz="2300" dirty="0" smtClean="0">
                <a:latin typeface="Calibri" pitchFamily="34" charset="0"/>
                <a:cs typeface="Calibri" pitchFamily="34" charset="0"/>
              </a:rPr>
              <a:t>and Revenue </a:t>
            </a:r>
            <a:r>
              <a:rPr lang="en-US" sz="2300" dirty="0" smtClean="0">
                <a:latin typeface="Calibri" pitchFamily="34" charset="0"/>
                <a:cs typeface="Calibri" pitchFamily="34" charset="0"/>
              </a:rPr>
              <a:t>Receipts</a:t>
            </a:r>
          </a:p>
          <a:p>
            <a:pPr marL="457200" indent="-457200" algn="just">
              <a:buFontTx/>
              <a:buAutoNum type="arabicPeriod" startAt="3"/>
            </a:pPr>
            <a:r>
              <a:rPr lang="en-US" sz="2300" dirty="0" smtClean="0">
                <a:latin typeface="Calibri" pitchFamily="34" charset="0"/>
                <a:cs typeface="Calibri" pitchFamily="34" charset="0"/>
              </a:rPr>
              <a:t>Capital </a:t>
            </a:r>
            <a:r>
              <a:rPr lang="en-US" sz="2300" dirty="0" smtClean="0">
                <a:latin typeface="Calibri" pitchFamily="34" charset="0"/>
                <a:cs typeface="Calibri" pitchFamily="34" charset="0"/>
              </a:rPr>
              <a:t>and Revenue </a:t>
            </a:r>
            <a:r>
              <a:rPr lang="en-US" sz="2300" dirty="0" smtClean="0">
                <a:latin typeface="Calibri" pitchFamily="34" charset="0"/>
                <a:cs typeface="Calibri" pitchFamily="34" charset="0"/>
              </a:rPr>
              <a:t>Losses</a:t>
            </a:r>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4</a:t>
            </a:fld>
            <a:endParaRPr lang="en-US" dirty="0"/>
          </a:p>
        </p:txBody>
      </p:sp>
      <p:sp>
        <p:nvSpPr>
          <p:cNvPr id="1048602" name="Rectangle 3"/>
          <p:cNvSpPr/>
          <p:nvPr/>
        </p:nvSpPr>
        <p:spPr>
          <a:xfrm>
            <a:off x="457200" y="410825"/>
            <a:ext cx="8382000" cy="6370975"/>
          </a:xfrm>
          <a:prstGeom prst="rect">
            <a:avLst/>
          </a:prstGeom>
        </p:spPr>
        <p:txBody>
          <a:bodyPr wrap="square">
            <a:spAutoFit/>
          </a:bodyPr>
          <a:lstStyle/>
          <a:p>
            <a:pPr algn="just"/>
            <a:endParaRPr lang="en-US" sz="2400" b="1" dirty="0" smtClean="0">
              <a:latin typeface="Calibri" pitchFamily="34" charset="0"/>
              <a:cs typeface="Calibri" pitchFamily="34" charset="0"/>
            </a:endParaRPr>
          </a:p>
          <a:p>
            <a:pPr algn="just"/>
            <a:r>
              <a:rPr lang="en-US" sz="2400" b="1" dirty="0" smtClean="0">
                <a:solidFill>
                  <a:srgbClr val="0070C0"/>
                </a:solidFill>
                <a:latin typeface="Calibri" pitchFamily="34" charset="0"/>
                <a:cs typeface="Calibri" pitchFamily="34" charset="0"/>
              </a:rPr>
              <a:t>1. Capital </a:t>
            </a:r>
            <a:r>
              <a:rPr lang="en-US" sz="2400" b="1" dirty="0" smtClean="0">
                <a:solidFill>
                  <a:srgbClr val="0070C0"/>
                </a:solidFill>
                <a:latin typeface="Calibri" pitchFamily="34" charset="0"/>
                <a:cs typeface="Calibri" pitchFamily="34" charset="0"/>
              </a:rPr>
              <a:t>Expenditure : </a:t>
            </a:r>
            <a:endParaRPr lang="en-US" sz="2400" dirty="0" smtClean="0">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Capital </a:t>
            </a:r>
            <a:r>
              <a:rPr lang="en-US" sz="2400" dirty="0" smtClean="0">
                <a:latin typeface="Calibri" pitchFamily="34" charset="0"/>
                <a:cs typeface="Calibri" pitchFamily="34" charset="0"/>
              </a:rPr>
              <a:t>expenditure is that expenditure which results </a:t>
            </a:r>
            <a:r>
              <a:rPr lang="en-US" sz="2400" dirty="0" smtClean="0">
                <a:latin typeface="Calibri" pitchFamily="34" charset="0"/>
                <a:cs typeface="Calibri" pitchFamily="34" charset="0"/>
              </a:rPr>
              <a:t>in acquisition </a:t>
            </a:r>
            <a:r>
              <a:rPr lang="en-US" sz="2400" dirty="0" smtClean="0">
                <a:latin typeface="Calibri" pitchFamily="34" charset="0"/>
                <a:cs typeface="Calibri" pitchFamily="34" charset="0"/>
              </a:rPr>
              <a:t>of an asset and can later be sold and converted into cash or which results in </a:t>
            </a:r>
            <a:r>
              <a:rPr lang="en-US" sz="2400" dirty="0" smtClean="0">
                <a:latin typeface="Calibri" pitchFamily="34" charset="0"/>
                <a:cs typeface="Calibri" pitchFamily="34" charset="0"/>
              </a:rPr>
              <a:t>an increase </a:t>
            </a:r>
            <a:r>
              <a:rPr lang="en-US" sz="2400" dirty="0" smtClean="0">
                <a:latin typeface="Calibri" pitchFamily="34" charset="0"/>
                <a:cs typeface="Calibri" pitchFamily="34" charset="0"/>
              </a:rPr>
              <a:t>in the earning capacity of a business. Another test of a capital expenditure is that </a:t>
            </a:r>
            <a:r>
              <a:rPr lang="en-US" sz="2400" dirty="0" smtClean="0">
                <a:latin typeface="Calibri" pitchFamily="34" charset="0"/>
                <a:cs typeface="Calibri" pitchFamily="34" charset="0"/>
              </a:rPr>
              <a:t>the benefit </a:t>
            </a:r>
            <a:r>
              <a:rPr lang="en-US" sz="2400" dirty="0" smtClean="0">
                <a:latin typeface="Calibri" pitchFamily="34" charset="0"/>
                <a:cs typeface="Calibri" pitchFamily="34" charset="0"/>
              </a:rPr>
              <a:t>of such an expenditure lasts for a long period of time</a:t>
            </a:r>
            <a:r>
              <a:rPr lang="en-US" sz="2400" dirty="0" smtClean="0">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Following are some of the examples of capital expenditure :</a:t>
            </a:r>
          </a:p>
          <a:p>
            <a:pPr algn="just"/>
            <a:r>
              <a:rPr lang="en-US" sz="2400" dirty="0" smtClean="0">
                <a:latin typeface="Calibri" pitchFamily="34" charset="0"/>
                <a:cs typeface="Calibri" pitchFamily="34" charset="0"/>
              </a:rPr>
              <a:t>(a) Money paid for purchase of fixed assets e.g. land, buildings, machinery, </a:t>
            </a:r>
            <a:r>
              <a:rPr lang="en-US" sz="2400" dirty="0" smtClean="0">
                <a:latin typeface="Calibri" pitchFamily="34" charset="0"/>
                <a:cs typeface="Calibri" pitchFamily="34" charset="0"/>
              </a:rPr>
              <a:t>furniture, patents </a:t>
            </a:r>
            <a:r>
              <a:rPr lang="en-US" sz="2400" dirty="0" smtClean="0">
                <a:latin typeface="Calibri" pitchFamily="34" charset="0"/>
                <a:cs typeface="Calibri" pitchFamily="34" charset="0"/>
              </a:rPr>
              <a:t>etc.</a:t>
            </a:r>
          </a:p>
          <a:p>
            <a:pPr algn="just"/>
            <a:r>
              <a:rPr lang="en-US" sz="2400" dirty="0" smtClean="0">
                <a:latin typeface="Calibri" pitchFamily="34" charset="0"/>
                <a:cs typeface="Calibri" pitchFamily="34" charset="0"/>
              </a:rPr>
              <a:t>(b) All sums spent </a:t>
            </a:r>
            <a:r>
              <a:rPr lang="en-US" sz="2400" dirty="0" err="1" smtClean="0">
                <a:latin typeface="Calibri" pitchFamily="34" charset="0"/>
                <a:cs typeface="Calibri" pitchFamily="34" charset="0"/>
              </a:rPr>
              <a:t>upto</a:t>
            </a:r>
            <a:r>
              <a:rPr lang="en-US" sz="2400" dirty="0" smtClean="0">
                <a:latin typeface="Calibri" pitchFamily="34" charset="0"/>
                <a:cs typeface="Calibri" pitchFamily="34" charset="0"/>
              </a:rPr>
              <a:t> the point an asset is ready for use should also be treated </a:t>
            </a:r>
            <a:r>
              <a:rPr lang="en-US" sz="2400" dirty="0" smtClean="0">
                <a:latin typeface="Calibri" pitchFamily="34" charset="0"/>
                <a:cs typeface="Calibri" pitchFamily="34" charset="0"/>
              </a:rPr>
              <a:t>as capital </a:t>
            </a:r>
            <a:r>
              <a:rPr lang="en-US" sz="2400" dirty="0" smtClean="0">
                <a:latin typeface="Calibri" pitchFamily="34" charset="0"/>
                <a:cs typeface="Calibri" pitchFamily="34" charset="0"/>
              </a:rPr>
              <a:t>expenditure e.g. fees paid to lawyer for drawing a purchase deed of </a:t>
            </a:r>
            <a:r>
              <a:rPr lang="en-US" sz="2400" dirty="0" smtClean="0">
                <a:latin typeface="Calibri" pitchFamily="34" charset="0"/>
                <a:cs typeface="Calibri" pitchFamily="34" charset="0"/>
              </a:rPr>
              <a:t>land, overhauling </a:t>
            </a:r>
            <a:r>
              <a:rPr lang="en-US" sz="2400" dirty="0" smtClean="0">
                <a:latin typeface="Calibri" pitchFamily="34" charset="0"/>
                <a:cs typeface="Calibri" pitchFamily="34" charset="0"/>
              </a:rPr>
              <a:t>expenses of second hand machinery, cartage paid for </a:t>
            </a:r>
            <a:r>
              <a:rPr lang="en-US" sz="2400" dirty="0" smtClean="0">
                <a:latin typeface="Calibri" pitchFamily="34" charset="0"/>
                <a:cs typeface="Calibri" pitchFamily="34" charset="0"/>
              </a:rPr>
              <a:t>bringing machinery </a:t>
            </a:r>
            <a:r>
              <a:rPr lang="en-US" sz="2400" dirty="0" smtClean="0">
                <a:latin typeface="Calibri" pitchFamily="34" charset="0"/>
                <a:cs typeface="Calibri" pitchFamily="34" charset="0"/>
              </a:rPr>
              <a:t>to the factory from supplier’s premises and money spent to </a:t>
            </a:r>
            <a:r>
              <a:rPr lang="en-US" sz="2400" dirty="0" smtClean="0">
                <a:latin typeface="Calibri" pitchFamily="34" charset="0"/>
                <a:cs typeface="Calibri" pitchFamily="34" charset="0"/>
              </a:rPr>
              <a:t>install a</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5</a:t>
            </a:fld>
            <a:endParaRPr lang="en-US" dirty="0"/>
          </a:p>
        </p:txBody>
      </p:sp>
      <p:sp>
        <p:nvSpPr>
          <p:cNvPr id="1048602" name="Rectangle 3"/>
          <p:cNvSpPr/>
          <p:nvPr/>
        </p:nvSpPr>
        <p:spPr>
          <a:xfrm>
            <a:off x="304800" y="1454289"/>
            <a:ext cx="8686800" cy="5262979"/>
          </a:xfrm>
          <a:prstGeom prst="rect">
            <a:avLst/>
          </a:prstGeom>
        </p:spPr>
        <p:txBody>
          <a:bodyPr wrap="square">
            <a:spAutoFit/>
          </a:bodyPr>
          <a:lstStyle/>
          <a:p>
            <a:pPr algn="just"/>
            <a:r>
              <a:rPr lang="en-US" sz="2400" dirty="0" smtClean="0">
                <a:latin typeface="Calibri" pitchFamily="34" charset="0"/>
                <a:cs typeface="Calibri" pitchFamily="34" charset="0"/>
              </a:rPr>
              <a:t>machinery </a:t>
            </a:r>
            <a:r>
              <a:rPr lang="en-US" sz="2400" dirty="0" smtClean="0">
                <a:latin typeface="Calibri" pitchFamily="34" charset="0"/>
                <a:cs typeface="Calibri" pitchFamily="34" charset="0"/>
              </a:rPr>
              <a:t>even interest on loans taken to acquire fixed assets but only for </a:t>
            </a:r>
            <a:r>
              <a:rPr lang="en-US" sz="2400" dirty="0" smtClean="0">
                <a:latin typeface="Calibri" pitchFamily="34" charset="0"/>
                <a:cs typeface="Calibri" pitchFamily="34" charset="0"/>
              </a:rPr>
              <a:t>the period </a:t>
            </a:r>
            <a:r>
              <a:rPr lang="en-US" sz="2400" dirty="0" smtClean="0">
                <a:latin typeface="Calibri" pitchFamily="34" charset="0"/>
                <a:cs typeface="Calibri" pitchFamily="34" charset="0"/>
              </a:rPr>
              <a:t>before the asset becomes operational.</a:t>
            </a:r>
          </a:p>
          <a:p>
            <a:pPr algn="just"/>
            <a:r>
              <a:rPr lang="en-US" sz="2400" dirty="0" smtClean="0">
                <a:latin typeface="Calibri" pitchFamily="34" charset="0"/>
                <a:cs typeface="Calibri" pitchFamily="34" charset="0"/>
              </a:rPr>
              <a:t>(c) Expenditure incurred for the improvement and expansion of fixed assets </a:t>
            </a:r>
            <a:r>
              <a:rPr lang="en-US" sz="2400" dirty="0" smtClean="0">
                <a:latin typeface="Calibri" pitchFamily="34" charset="0"/>
                <a:cs typeface="Calibri" pitchFamily="34" charset="0"/>
              </a:rPr>
              <a:t>which increases </a:t>
            </a:r>
            <a:r>
              <a:rPr lang="en-US" sz="2400" dirty="0" smtClean="0">
                <a:latin typeface="Calibri" pitchFamily="34" charset="0"/>
                <a:cs typeface="Calibri" pitchFamily="34" charset="0"/>
              </a:rPr>
              <a:t>the useful life or capacity or efficiency of a fixed asset.</a:t>
            </a:r>
          </a:p>
          <a:p>
            <a:pPr algn="just"/>
            <a:r>
              <a:rPr lang="en-US" sz="2400" dirty="0" smtClean="0">
                <a:latin typeface="Calibri" pitchFamily="34" charset="0"/>
                <a:cs typeface="Calibri" pitchFamily="34" charset="0"/>
              </a:rPr>
              <a:t>(d) Expenditure incurred for substitution of a new asset for an existing asset.</a:t>
            </a:r>
          </a:p>
          <a:p>
            <a:pPr algn="just"/>
            <a:r>
              <a:rPr lang="en-US" sz="2400" dirty="0" smtClean="0">
                <a:latin typeface="Calibri" pitchFamily="34" charset="0"/>
                <a:cs typeface="Calibri" pitchFamily="34" charset="0"/>
              </a:rPr>
              <a:t>(e) Expenditure incurred for acquiring the right of carrying on a business e.g. </a:t>
            </a:r>
            <a:r>
              <a:rPr lang="en-US" sz="2400" dirty="0" smtClean="0">
                <a:latin typeface="Calibri" pitchFamily="34" charset="0"/>
                <a:cs typeface="Calibri" pitchFamily="34" charset="0"/>
              </a:rPr>
              <a:t>purchase of </a:t>
            </a:r>
            <a:r>
              <a:rPr lang="en-US" sz="2400" dirty="0" smtClean="0">
                <a:latin typeface="Calibri" pitchFamily="34" charset="0"/>
                <a:cs typeface="Calibri" pitchFamily="34" charset="0"/>
              </a:rPr>
              <a:t>patent rights, copyright, goodwill etc</a:t>
            </a:r>
            <a:r>
              <a:rPr lang="en-US" sz="2400" dirty="0" smtClean="0">
                <a:latin typeface="Calibri" pitchFamily="34" charset="0"/>
                <a:cs typeface="Calibri" pitchFamily="34" charset="0"/>
              </a:rPr>
              <a:t>.</a:t>
            </a:r>
          </a:p>
          <a:p>
            <a:pPr algn="just"/>
            <a:endParaRPr lang="en-US" sz="2400" b="1" dirty="0" smtClean="0">
              <a:latin typeface="Calibri" pitchFamily="34" charset="0"/>
              <a:cs typeface="Calibri" pitchFamily="34" charset="0"/>
            </a:endParaRPr>
          </a:p>
          <a:p>
            <a:pPr algn="just"/>
            <a:r>
              <a:rPr lang="en-US" sz="2400" b="1" dirty="0" smtClean="0">
                <a:solidFill>
                  <a:srgbClr val="0070C0"/>
                </a:solidFill>
                <a:latin typeface="Calibri" pitchFamily="34" charset="0"/>
                <a:cs typeface="Calibri" pitchFamily="34" charset="0"/>
              </a:rPr>
              <a:t>2</a:t>
            </a:r>
            <a:r>
              <a:rPr lang="en-US" sz="2400" b="1" dirty="0" smtClean="0">
                <a:solidFill>
                  <a:srgbClr val="0070C0"/>
                </a:solidFill>
                <a:latin typeface="Calibri" pitchFamily="34" charset="0"/>
                <a:cs typeface="Calibri" pitchFamily="34" charset="0"/>
              </a:rPr>
              <a:t>. Revenue Expenditure : </a:t>
            </a:r>
            <a:endParaRPr lang="en-US" sz="2400" dirty="0" smtClean="0">
              <a:solidFill>
                <a:srgbClr val="0070C0"/>
              </a:solidFill>
              <a:latin typeface="Calibri" pitchFamily="34" charset="0"/>
              <a:cs typeface="Calibri" pitchFamily="34" charset="0"/>
            </a:endParaRPr>
          </a:p>
          <a:p>
            <a:pPr algn="just"/>
            <a:r>
              <a:rPr lang="en-US" sz="2400" dirty="0" smtClean="0">
                <a:latin typeface="Calibri" pitchFamily="34" charset="0"/>
                <a:cs typeface="Calibri" pitchFamily="34" charset="0"/>
              </a:rPr>
              <a:t>An </a:t>
            </a:r>
            <a:r>
              <a:rPr lang="en-US" sz="2400" dirty="0" smtClean="0">
                <a:latin typeface="Calibri" pitchFamily="34" charset="0"/>
                <a:cs typeface="Calibri" pitchFamily="34" charset="0"/>
              </a:rPr>
              <a:t>expenditure that arises out of and in the course </a:t>
            </a:r>
            <a:r>
              <a:rPr lang="en-US" sz="2400" dirty="0" smtClean="0">
                <a:latin typeface="Calibri" pitchFamily="34" charset="0"/>
                <a:cs typeface="Calibri" pitchFamily="34" charset="0"/>
              </a:rPr>
              <a:t>of regular </a:t>
            </a:r>
            <a:r>
              <a:rPr lang="en-US" sz="2400" dirty="0" smtClean="0">
                <a:latin typeface="Calibri" pitchFamily="34" charset="0"/>
                <a:cs typeface="Calibri" pitchFamily="34" charset="0"/>
              </a:rPr>
              <a:t>business transactions of a concern is termed as a revenue expenditure. In </a:t>
            </a:r>
            <a:r>
              <a:rPr lang="en-US" sz="2400" dirty="0" smtClean="0">
                <a:latin typeface="Calibri" pitchFamily="34" charset="0"/>
                <a:cs typeface="Calibri" pitchFamily="34" charset="0"/>
              </a:rPr>
              <a:t>other words</a:t>
            </a:r>
            <a:r>
              <a:rPr lang="en-US" sz="2400" dirty="0" smtClean="0">
                <a:latin typeface="Calibri" pitchFamily="34" charset="0"/>
                <a:cs typeface="Calibri" pitchFamily="34" charset="0"/>
              </a:rPr>
              <a:t>, expenses whose benefit </a:t>
            </a:r>
            <a:r>
              <a:rPr lang="en-US" sz="2400" dirty="0" smtClean="0">
                <a:latin typeface="Calibri" pitchFamily="34" charset="0"/>
                <a:cs typeface="Calibri" pitchFamily="34" charset="0"/>
              </a:rPr>
              <a:t>expires </a:t>
            </a:r>
            <a:r>
              <a:rPr lang="en-US" sz="2400" dirty="0" smtClean="0">
                <a:latin typeface="Calibri" pitchFamily="34" charset="0"/>
                <a:cs typeface="Calibri" pitchFamily="34" charset="0"/>
              </a:rPr>
              <a:t>within </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6</a:t>
            </a:fld>
            <a:endParaRPr lang="en-US" dirty="0"/>
          </a:p>
        </p:txBody>
      </p:sp>
      <p:sp>
        <p:nvSpPr>
          <p:cNvPr id="1048602" name="Rectangle 3"/>
          <p:cNvSpPr/>
          <p:nvPr/>
        </p:nvSpPr>
        <p:spPr>
          <a:xfrm>
            <a:off x="457200" y="1454289"/>
            <a:ext cx="8534400" cy="5155257"/>
          </a:xfrm>
          <a:prstGeom prst="rect">
            <a:avLst/>
          </a:prstGeom>
        </p:spPr>
        <p:txBody>
          <a:bodyPr wrap="square">
            <a:spAutoFit/>
          </a:bodyPr>
          <a:lstStyle/>
          <a:p>
            <a:pPr algn="just"/>
            <a:r>
              <a:rPr lang="en-US" sz="2350" dirty="0" smtClean="0">
                <a:latin typeface="Calibri" pitchFamily="34" charset="0"/>
                <a:cs typeface="Calibri" pitchFamily="34" charset="0"/>
              </a:rPr>
              <a:t>the </a:t>
            </a:r>
            <a:r>
              <a:rPr lang="en-US" sz="2350" dirty="0" smtClean="0">
                <a:latin typeface="Calibri" pitchFamily="34" charset="0"/>
                <a:cs typeface="Calibri" pitchFamily="34" charset="0"/>
              </a:rPr>
              <a:t>year of expenditure and which are </a:t>
            </a:r>
            <a:r>
              <a:rPr lang="en-US" sz="2350" dirty="0" smtClean="0">
                <a:latin typeface="Calibri" pitchFamily="34" charset="0"/>
                <a:cs typeface="Calibri" pitchFamily="34" charset="0"/>
              </a:rPr>
              <a:t>incurred </a:t>
            </a:r>
            <a:r>
              <a:rPr lang="en-US" sz="2350" dirty="0" smtClean="0">
                <a:latin typeface="Calibri" pitchFamily="34" charset="0"/>
                <a:cs typeface="Calibri" pitchFamily="34" charset="0"/>
              </a:rPr>
              <a:t>to maintain the earning capacity of existing assets are termed as revenue expenditure. </a:t>
            </a:r>
            <a:r>
              <a:rPr lang="en-US" sz="2350" dirty="0" smtClean="0">
                <a:latin typeface="Calibri" pitchFamily="34" charset="0"/>
                <a:cs typeface="Calibri" pitchFamily="34" charset="0"/>
              </a:rPr>
              <a:t>These expenses </a:t>
            </a:r>
            <a:r>
              <a:rPr lang="en-US" sz="2350" dirty="0" smtClean="0">
                <a:latin typeface="Calibri" pitchFamily="34" charset="0"/>
                <a:cs typeface="Calibri" pitchFamily="34" charset="0"/>
              </a:rPr>
              <a:t>are recurring in nature. Following are few examples of revenue expenditure :</a:t>
            </a:r>
          </a:p>
          <a:p>
            <a:r>
              <a:rPr lang="en-US" sz="2350" dirty="0" smtClean="0">
                <a:latin typeface="Calibri" pitchFamily="34" charset="0"/>
                <a:cs typeface="Calibri" pitchFamily="34" charset="0"/>
              </a:rPr>
              <a:t>(a) Expenses incurred in the normal course of running the business </a:t>
            </a:r>
            <a:r>
              <a:rPr lang="en-US" sz="2350" i="1" dirty="0" smtClean="0">
                <a:latin typeface="Calibri" pitchFamily="34" charset="0"/>
                <a:cs typeface="Calibri" pitchFamily="34" charset="0"/>
              </a:rPr>
              <a:t>e.g. rent, </a:t>
            </a:r>
            <a:r>
              <a:rPr lang="en-US" sz="2350" i="1" dirty="0" smtClean="0">
                <a:latin typeface="Calibri" pitchFamily="34" charset="0"/>
                <a:cs typeface="Calibri" pitchFamily="34" charset="0"/>
              </a:rPr>
              <a:t>salary, </a:t>
            </a:r>
            <a:r>
              <a:rPr lang="en-US" sz="2350" dirty="0" smtClean="0">
                <a:latin typeface="Calibri" pitchFamily="34" charset="0"/>
                <a:cs typeface="Calibri" pitchFamily="34" charset="0"/>
              </a:rPr>
              <a:t>wages</a:t>
            </a:r>
            <a:r>
              <a:rPr lang="en-US" sz="2350" dirty="0" smtClean="0">
                <a:latin typeface="Calibri" pitchFamily="34" charset="0"/>
                <a:cs typeface="Calibri" pitchFamily="34" charset="0"/>
              </a:rPr>
              <a:t>, advertisement, legal expenses, local taxes, interest etc.</a:t>
            </a:r>
          </a:p>
          <a:p>
            <a:r>
              <a:rPr lang="en-US" sz="2350" dirty="0" smtClean="0">
                <a:latin typeface="Calibri" pitchFamily="34" charset="0"/>
                <a:cs typeface="Calibri" pitchFamily="34" charset="0"/>
              </a:rPr>
              <a:t>(b) Cost of goods sold.</a:t>
            </a:r>
          </a:p>
          <a:p>
            <a:r>
              <a:rPr lang="en-US" sz="2350" dirty="0" smtClean="0">
                <a:latin typeface="Calibri" pitchFamily="34" charset="0"/>
                <a:cs typeface="Calibri" pitchFamily="34" charset="0"/>
              </a:rPr>
              <a:t>(c) Expenditure incurred to maintain the fixed assets </a:t>
            </a:r>
            <a:r>
              <a:rPr lang="en-US" sz="2350" i="1" dirty="0" smtClean="0">
                <a:latin typeface="Calibri" pitchFamily="34" charset="0"/>
                <a:cs typeface="Calibri" pitchFamily="34" charset="0"/>
              </a:rPr>
              <a:t>e.g. repairs etc.</a:t>
            </a:r>
          </a:p>
          <a:p>
            <a:r>
              <a:rPr lang="en-US" sz="2350" dirty="0" smtClean="0">
                <a:latin typeface="Calibri" pitchFamily="34" charset="0"/>
                <a:cs typeface="Calibri" pitchFamily="34" charset="0"/>
              </a:rPr>
              <a:t>(d) Depreciation on fixed assets.</a:t>
            </a:r>
          </a:p>
          <a:p>
            <a:r>
              <a:rPr lang="en-US" sz="2350" dirty="0" smtClean="0">
                <a:latin typeface="Calibri" pitchFamily="34" charset="0"/>
                <a:cs typeface="Calibri" pitchFamily="34" charset="0"/>
              </a:rPr>
              <a:t>(e) Expenditure incurred to defend assets ownership.</a:t>
            </a:r>
          </a:p>
          <a:p>
            <a:endParaRPr lang="en-US" sz="2350" dirty="0" smtClean="0">
              <a:latin typeface="Calibri" pitchFamily="34" charset="0"/>
              <a:cs typeface="Calibri" pitchFamily="34" charset="0"/>
            </a:endParaRPr>
          </a:p>
          <a:p>
            <a:r>
              <a:rPr lang="en-US" sz="2350" dirty="0" smtClean="0">
                <a:latin typeface="Calibri" pitchFamily="34" charset="0"/>
                <a:cs typeface="Calibri" pitchFamily="34" charset="0"/>
              </a:rPr>
              <a:t>Thus</a:t>
            </a:r>
            <a:r>
              <a:rPr lang="en-US" sz="2350" dirty="0" smtClean="0">
                <a:latin typeface="Calibri" pitchFamily="34" charset="0"/>
                <a:cs typeface="Calibri" pitchFamily="34" charset="0"/>
              </a:rPr>
              <a:t>, revenue expenditure is that expenditure the benefit of which does not </a:t>
            </a:r>
            <a:r>
              <a:rPr lang="en-US" sz="2350" dirty="0" smtClean="0">
                <a:latin typeface="Calibri" pitchFamily="34" charset="0"/>
                <a:cs typeface="Calibri" pitchFamily="34" charset="0"/>
              </a:rPr>
              <a:t>extend beyond </a:t>
            </a:r>
            <a:r>
              <a:rPr lang="en-US" sz="2350" dirty="0" smtClean="0">
                <a:latin typeface="Calibri" pitchFamily="34" charset="0"/>
                <a:cs typeface="Calibri" pitchFamily="34" charset="0"/>
              </a:rPr>
              <a:t>the current period.</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7</a:t>
            </a:fld>
            <a:endParaRPr lang="en-US" dirty="0"/>
          </a:p>
        </p:txBody>
      </p:sp>
      <p:sp>
        <p:nvSpPr>
          <p:cNvPr id="1048602" name="Rectangle 3"/>
          <p:cNvSpPr/>
          <p:nvPr/>
        </p:nvSpPr>
        <p:spPr>
          <a:xfrm>
            <a:off x="381000" y="787851"/>
            <a:ext cx="8534400" cy="5993949"/>
          </a:xfrm>
          <a:prstGeom prst="rect">
            <a:avLst/>
          </a:prstGeom>
        </p:spPr>
        <p:txBody>
          <a:bodyPr wrap="square">
            <a:spAutoFit/>
          </a:bodyPr>
          <a:lstStyle/>
          <a:p>
            <a:pPr algn="just"/>
            <a:r>
              <a:rPr lang="en-US" sz="2350" b="1" dirty="0" smtClean="0">
                <a:solidFill>
                  <a:srgbClr val="0070C0"/>
                </a:solidFill>
                <a:latin typeface="Calibri" pitchFamily="34" charset="0"/>
                <a:cs typeface="Calibri" pitchFamily="34" charset="0"/>
              </a:rPr>
              <a:t>Differences between capital </a:t>
            </a:r>
            <a:r>
              <a:rPr lang="en-US" sz="2350" b="1" dirty="0" smtClean="0">
                <a:solidFill>
                  <a:srgbClr val="0070C0"/>
                </a:solidFill>
                <a:latin typeface="Calibri" pitchFamily="34" charset="0"/>
                <a:cs typeface="Calibri" pitchFamily="34" charset="0"/>
              </a:rPr>
              <a:t>expenditure and </a:t>
            </a:r>
            <a:r>
              <a:rPr lang="en-US" sz="2350" b="1" dirty="0" smtClean="0">
                <a:solidFill>
                  <a:srgbClr val="0070C0"/>
                </a:solidFill>
                <a:latin typeface="Calibri" pitchFamily="34" charset="0"/>
                <a:cs typeface="Calibri" pitchFamily="34" charset="0"/>
              </a:rPr>
              <a:t>revenue expenditure:</a:t>
            </a:r>
            <a:endParaRPr lang="en-US" sz="2350" b="1" dirty="0" smtClean="0">
              <a:solidFill>
                <a:srgbClr val="0070C0"/>
              </a:solidFill>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following are the distinction between capital expenditure and revenue expenditure :</a:t>
            </a:r>
          </a:p>
          <a:p>
            <a:pPr algn="just"/>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Capital expenditure is incurred in </a:t>
            </a:r>
            <a:r>
              <a:rPr lang="en-US" sz="2400" dirty="0" smtClean="0">
                <a:latin typeface="Calibri" pitchFamily="34" charset="0"/>
                <a:cs typeface="Calibri" pitchFamily="34" charset="0"/>
              </a:rPr>
              <a:t>acquiring </a:t>
            </a:r>
            <a:r>
              <a:rPr lang="en-US" sz="2400" dirty="0" smtClean="0">
                <a:latin typeface="Calibri" pitchFamily="34" charset="0"/>
                <a:cs typeface="Calibri" pitchFamily="34" charset="0"/>
              </a:rPr>
              <a:t>or improving fixed assets which are not </a:t>
            </a:r>
            <a:r>
              <a:rPr lang="en-US" sz="2400" dirty="0" smtClean="0">
                <a:latin typeface="Calibri" pitchFamily="34" charset="0"/>
                <a:cs typeface="Calibri" pitchFamily="34" charset="0"/>
              </a:rPr>
              <a:t>meant for </a:t>
            </a:r>
            <a:r>
              <a:rPr lang="en-US" sz="2400" dirty="0" smtClean="0">
                <a:latin typeface="Calibri" pitchFamily="34" charset="0"/>
                <a:cs typeface="Calibri" pitchFamily="34" charset="0"/>
              </a:rPr>
              <a:t>resale while revenue expenditure is a routine expenditure incurred in the </a:t>
            </a:r>
            <a:r>
              <a:rPr lang="en-US" sz="2400" dirty="0" smtClean="0">
                <a:latin typeface="Calibri" pitchFamily="34" charset="0"/>
                <a:cs typeface="Calibri" pitchFamily="34" charset="0"/>
              </a:rPr>
              <a:t>normal course </a:t>
            </a:r>
            <a:r>
              <a:rPr lang="en-US" sz="2400" dirty="0" smtClean="0">
                <a:latin typeface="Calibri" pitchFamily="34" charset="0"/>
                <a:cs typeface="Calibri" pitchFamily="34" charset="0"/>
              </a:rPr>
              <a:t>of business and includes cost of goods sold as also the </a:t>
            </a:r>
            <a:r>
              <a:rPr lang="en-US" sz="2400" dirty="0" err="1" smtClean="0">
                <a:latin typeface="Calibri" pitchFamily="34" charset="0"/>
                <a:cs typeface="Calibri" pitchFamily="34" charset="0"/>
              </a:rPr>
              <a:t>unkeep</a:t>
            </a:r>
            <a:r>
              <a:rPr lang="en-US" sz="2400" dirty="0" smtClean="0">
                <a:latin typeface="Calibri" pitchFamily="34" charset="0"/>
                <a:cs typeface="Calibri" pitchFamily="34" charset="0"/>
              </a:rPr>
              <a:t> of fixed assets.</a:t>
            </a:r>
          </a:p>
          <a:p>
            <a:pPr algn="just"/>
            <a:r>
              <a:rPr lang="en-US" sz="2400" dirty="0" smtClean="0">
                <a:latin typeface="Calibri" pitchFamily="34" charset="0"/>
                <a:cs typeface="Calibri" pitchFamily="34" charset="0"/>
              </a:rPr>
              <a:t>(ii) Capital expenditure seeks to improve the efficiency of the business while </a:t>
            </a:r>
            <a:r>
              <a:rPr lang="en-US" sz="2400" dirty="0" smtClean="0">
                <a:latin typeface="Calibri" pitchFamily="34" charset="0"/>
                <a:cs typeface="Calibri" pitchFamily="34" charset="0"/>
              </a:rPr>
              <a:t>revenue expenditure </a:t>
            </a:r>
            <a:r>
              <a:rPr lang="en-US" sz="2400" dirty="0" smtClean="0">
                <a:latin typeface="Calibri" pitchFamily="34" charset="0"/>
                <a:cs typeface="Calibri" pitchFamily="34" charset="0"/>
              </a:rPr>
              <a:t>purposes to maintain the earning capacity of the business.</a:t>
            </a:r>
          </a:p>
          <a:p>
            <a:pPr algn="just"/>
            <a:r>
              <a:rPr lang="en-US" sz="2400" dirty="0" smtClean="0">
                <a:latin typeface="Calibri" pitchFamily="34" charset="0"/>
                <a:cs typeface="Calibri" pitchFamily="34" charset="0"/>
              </a:rPr>
              <a:t>(iii) Capital expenditure is normally a non-recurring item while revenue expenditure </a:t>
            </a:r>
            <a:r>
              <a:rPr lang="en-US" sz="2400" dirty="0" smtClean="0">
                <a:latin typeface="Calibri" pitchFamily="34" charset="0"/>
                <a:cs typeface="Calibri" pitchFamily="34" charset="0"/>
              </a:rPr>
              <a:t>is usually </a:t>
            </a:r>
            <a:r>
              <a:rPr lang="en-US" sz="2400" dirty="0" smtClean="0">
                <a:latin typeface="Calibri" pitchFamily="34" charset="0"/>
                <a:cs typeface="Calibri" pitchFamily="34" charset="0"/>
              </a:rPr>
              <a:t>a recurring item.</a:t>
            </a:r>
          </a:p>
          <a:p>
            <a:pPr algn="just"/>
            <a:r>
              <a:rPr lang="en-US" sz="2400" dirty="0" smtClean="0">
                <a:latin typeface="Calibri" pitchFamily="34" charset="0"/>
                <a:cs typeface="Calibri" pitchFamily="34" charset="0"/>
              </a:rPr>
              <a:t>(iv) The benefits of capital expenditure are available over a period of time while </a:t>
            </a:r>
            <a:r>
              <a:rPr lang="en-US" sz="2400" dirty="0" smtClean="0">
                <a:latin typeface="Calibri" pitchFamily="34" charset="0"/>
                <a:cs typeface="Calibri" pitchFamily="34" charset="0"/>
              </a:rPr>
              <a:t>the benefit </a:t>
            </a:r>
            <a:r>
              <a:rPr lang="en-US" sz="2400" dirty="0" smtClean="0">
                <a:latin typeface="Calibri" pitchFamily="34" charset="0"/>
                <a:cs typeface="Calibri" pitchFamily="34" charset="0"/>
              </a:rPr>
              <a:t>of revenue expenditure is restricted only to the accounting period in which </a:t>
            </a:r>
            <a:r>
              <a:rPr lang="en-US" sz="2400" dirty="0" smtClean="0">
                <a:latin typeface="Calibri" pitchFamily="34" charset="0"/>
                <a:cs typeface="Calibri" pitchFamily="34" charset="0"/>
              </a:rPr>
              <a:t>it has </a:t>
            </a:r>
            <a:r>
              <a:rPr lang="en-US" sz="2400" dirty="0" smtClean="0">
                <a:latin typeface="Calibri" pitchFamily="34" charset="0"/>
                <a:cs typeface="Calibri" pitchFamily="34" charset="0"/>
              </a:rPr>
              <a:t>been incurred.</a:t>
            </a:r>
            <a:endParaRPr lang="en-US" sz="2350" dirty="0" smtClean="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8</a:t>
            </a:fld>
            <a:endParaRPr lang="en-US" dirty="0"/>
          </a:p>
        </p:txBody>
      </p:sp>
      <p:sp>
        <p:nvSpPr>
          <p:cNvPr id="1048602" name="Rectangle 3"/>
          <p:cNvSpPr/>
          <p:nvPr/>
        </p:nvSpPr>
        <p:spPr>
          <a:xfrm>
            <a:off x="381000" y="787851"/>
            <a:ext cx="8534400" cy="5993949"/>
          </a:xfrm>
          <a:prstGeom prst="rect">
            <a:avLst/>
          </a:prstGeom>
        </p:spPr>
        <p:txBody>
          <a:bodyPr wrap="square">
            <a:spAutoFit/>
          </a:bodyPr>
          <a:lstStyle/>
          <a:p>
            <a:pPr algn="just"/>
            <a:r>
              <a:rPr lang="en-US" sz="2350" b="1" dirty="0" smtClean="0">
                <a:solidFill>
                  <a:srgbClr val="0070C0"/>
                </a:solidFill>
                <a:latin typeface="Calibri" pitchFamily="34" charset="0"/>
                <a:cs typeface="Calibri" pitchFamily="34" charset="0"/>
              </a:rPr>
              <a:t>Differences between capital </a:t>
            </a:r>
            <a:r>
              <a:rPr lang="en-US" sz="2350" b="1" dirty="0" smtClean="0">
                <a:solidFill>
                  <a:srgbClr val="0070C0"/>
                </a:solidFill>
                <a:latin typeface="Calibri" pitchFamily="34" charset="0"/>
                <a:cs typeface="Calibri" pitchFamily="34" charset="0"/>
              </a:rPr>
              <a:t>expenditure and </a:t>
            </a:r>
            <a:r>
              <a:rPr lang="en-US" sz="2350" b="1" dirty="0" smtClean="0">
                <a:solidFill>
                  <a:srgbClr val="0070C0"/>
                </a:solidFill>
                <a:latin typeface="Calibri" pitchFamily="34" charset="0"/>
                <a:cs typeface="Calibri" pitchFamily="34" charset="0"/>
              </a:rPr>
              <a:t>revenue expenditure:</a:t>
            </a:r>
            <a:endParaRPr lang="en-US" sz="2350" b="1" dirty="0" smtClean="0">
              <a:solidFill>
                <a:srgbClr val="0070C0"/>
              </a:solidFill>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following are the distinction between capital expenditure and revenue expenditure :</a:t>
            </a:r>
          </a:p>
          <a:p>
            <a:pPr algn="just"/>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Capital expenditure is incurred in </a:t>
            </a:r>
            <a:r>
              <a:rPr lang="en-US" sz="2400" dirty="0" smtClean="0">
                <a:latin typeface="Calibri" pitchFamily="34" charset="0"/>
                <a:cs typeface="Calibri" pitchFamily="34" charset="0"/>
              </a:rPr>
              <a:t>acquiring </a:t>
            </a:r>
            <a:r>
              <a:rPr lang="en-US" sz="2400" dirty="0" smtClean="0">
                <a:latin typeface="Calibri" pitchFamily="34" charset="0"/>
                <a:cs typeface="Calibri" pitchFamily="34" charset="0"/>
              </a:rPr>
              <a:t>or improving fixed assets which are not </a:t>
            </a:r>
            <a:r>
              <a:rPr lang="en-US" sz="2400" dirty="0" smtClean="0">
                <a:latin typeface="Calibri" pitchFamily="34" charset="0"/>
                <a:cs typeface="Calibri" pitchFamily="34" charset="0"/>
              </a:rPr>
              <a:t>meant for </a:t>
            </a:r>
            <a:r>
              <a:rPr lang="en-US" sz="2400" dirty="0" smtClean="0">
                <a:latin typeface="Calibri" pitchFamily="34" charset="0"/>
                <a:cs typeface="Calibri" pitchFamily="34" charset="0"/>
              </a:rPr>
              <a:t>resale while revenue expenditure is a routine expenditure incurred in the </a:t>
            </a:r>
            <a:r>
              <a:rPr lang="en-US" sz="2400" dirty="0" smtClean="0">
                <a:latin typeface="Calibri" pitchFamily="34" charset="0"/>
                <a:cs typeface="Calibri" pitchFamily="34" charset="0"/>
              </a:rPr>
              <a:t>normal course </a:t>
            </a:r>
            <a:r>
              <a:rPr lang="en-US" sz="2400" dirty="0" smtClean="0">
                <a:latin typeface="Calibri" pitchFamily="34" charset="0"/>
                <a:cs typeface="Calibri" pitchFamily="34" charset="0"/>
              </a:rPr>
              <a:t>of business and includes cost of goods sold as also the </a:t>
            </a:r>
            <a:r>
              <a:rPr lang="en-US" sz="2400" dirty="0" err="1" smtClean="0">
                <a:latin typeface="Calibri" pitchFamily="34" charset="0"/>
                <a:cs typeface="Calibri" pitchFamily="34" charset="0"/>
              </a:rPr>
              <a:t>unkeep</a:t>
            </a:r>
            <a:r>
              <a:rPr lang="en-US" sz="2400" dirty="0" smtClean="0">
                <a:latin typeface="Calibri" pitchFamily="34" charset="0"/>
                <a:cs typeface="Calibri" pitchFamily="34" charset="0"/>
              </a:rPr>
              <a:t> of fixed assets.</a:t>
            </a:r>
          </a:p>
          <a:p>
            <a:pPr algn="just"/>
            <a:r>
              <a:rPr lang="en-US" sz="2400" dirty="0" smtClean="0">
                <a:latin typeface="Calibri" pitchFamily="34" charset="0"/>
                <a:cs typeface="Calibri" pitchFamily="34" charset="0"/>
              </a:rPr>
              <a:t>(ii) Capital expenditure seeks to improve the efficiency of the business while </a:t>
            </a:r>
            <a:r>
              <a:rPr lang="en-US" sz="2400" dirty="0" smtClean="0">
                <a:latin typeface="Calibri" pitchFamily="34" charset="0"/>
                <a:cs typeface="Calibri" pitchFamily="34" charset="0"/>
              </a:rPr>
              <a:t>revenue expenditure </a:t>
            </a:r>
            <a:r>
              <a:rPr lang="en-US" sz="2400" dirty="0" smtClean="0">
                <a:latin typeface="Calibri" pitchFamily="34" charset="0"/>
                <a:cs typeface="Calibri" pitchFamily="34" charset="0"/>
              </a:rPr>
              <a:t>purposes to maintain the earning capacity of the business.</a:t>
            </a:r>
          </a:p>
          <a:p>
            <a:pPr algn="just"/>
            <a:r>
              <a:rPr lang="en-US" sz="2400" dirty="0" smtClean="0">
                <a:latin typeface="Calibri" pitchFamily="34" charset="0"/>
                <a:cs typeface="Calibri" pitchFamily="34" charset="0"/>
              </a:rPr>
              <a:t>(iii) Capital expenditure is normally a non-recurring item while revenue expenditure </a:t>
            </a:r>
            <a:r>
              <a:rPr lang="en-US" sz="2400" dirty="0" smtClean="0">
                <a:latin typeface="Calibri" pitchFamily="34" charset="0"/>
                <a:cs typeface="Calibri" pitchFamily="34" charset="0"/>
              </a:rPr>
              <a:t>is usually </a:t>
            </a:r>
            <a:r>
              <a:rPr lang="en-US" sz="2400" dirty="0" smtClean="0">
                <a:latin typeface="Calibri" pitchFamily="34" charset="0"/>
                <a:cs typeface="Calibri" pitchFamily="34" charset="0"/>
              </a:rPr>
              <a:t>a recurring item.</a:t>
            </a:r>
          </a:p>
          <a:p>
            <a:pPr algn="just"/>
            <a:r>
              <a:rPr lang="en-US" sz="2400" dirty="0" smtClean="0">
                <a:latin typeface="Calibri" pitchFamily="34" charset="0"/>
                <a:cs typeface="Calibri" pitchFamily="34" charset="0"/>
              </a:rPr>
              <a:t>(iv) The benefits of capital expenditure are available over a period of time while </a:t>
            </a:r>
            <a:r>
              <a:rPr lang="en-US" sz="2400" dirty="0" smtClean="0">
                <a:latin typeface="Calibri" pitchFamily="34" charset="0"/>
                <a:cs typeface="Calibri" pitchFamily="34" charset="0"/>
              </a:rPr>
              <a:t>the benefit </a:t>
            </a:r>
            <a:r>
              <a:rPr lang="en-US" sz="2400" dirty="0" smtClean="0">
                <a:latin typeface="Calibri" pitchFamily="34" charset="0"/>
                <a:cs typeface="Calibri" pitchFamily="34" charset="0"/>
              </a:rPr>
              <a:t>of revenue expenditure is restricted only to the accounting period in which </a:t>
            </a:r>
            <a:r>
              <a:rPr lang="en-US" sz="2400" dirty="0" smtClean="0">
                <a:latin typeface="Calibri" pitchFamily="34" charset="0"/>
                <a:cs typeface="Calibri" pitchFamily="34" charset="0"/>
              </a:rPr>
              <a:t>it has </a:t>
            </a:r>
            <a:r>
              <a:rPr lang="en-US" sz="2400" dirty="0" smtClean="0">
                <a:latin typeface="Calibri" pitchFamily="34" charset="0"/>
                <a:cs typeface="Calibri" pitchFamily="34" charset="0"/>
              </a:rPr>
              <a:t>been incurred.</a:t>
            </a:r>
            <a:endParaRPr lang="en-US" sz="2350" dirty="0" smtClean="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
        <p:nvSpPr>
          <p:cNvPr id="1048618" name="Slide Number Placeholder 5"/>
          <p:cNvSpPr>
            <a:spLocks noGrp="1"/>
          </p:cNvSpPr>
          <p:nvPr>
            <p:ph type="sldNum" sz="quarter" idx="12"/>
          </p:nvPr>
        </p:nvSpPr>
        <p:spPr/>
        <p:txBody>
          <a:bodyPr>
            <a:normAutofit fontScale="85000" lnSpcReduction="20000"/>
          </a:bodyPr>
          <a:lstStyle/>
          <a:p>
            <a:fld id="{BEFF15C5-7A37-4B5C-9F13-4DD073D7DC40}" type="slidenum">
              <a:rPr lang="en-US" smtClean="0"/>
              <a:pPr/>
              <a:t>9</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42</TotalTime>
  <Words>954</Words>
  <Application>Microsoft Office PowerPoint</Application>
  <PresentationFormat>On-screen Show (4:3)</PresentationFormat>
  <Paragraphs>76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WELCOME Class: B.Com – Part-1  Subject: Financial Accounting Topic: capital and revenue items – Part - a</vt:lpstr>
      <vt:lpstr>Slide 2</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6</cp:revision>
  <dcterms:created xsi:type="dcterms:W3CDTF">2011-08-22T23:02:56Z</dcterms:created>
  <dcterms:modified xsi:type="dcterms:W3CDTF">2020-05-21T08:54:24Z</dcterms:modified>
</cp:coreProperties>
</file>